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4" r:id="rId4"/>
    <p:sldId id="261" r:id="rId5"/>
    <p:sldId id="260" r:id="rId6"/>
    <p:sldId id="262" r:id="rId7"/>
    <p:sldId id="265" r:id="rId8"/>
    <p:sldId id="263" r:id="rId9"/>
    <p:sldId id="259" r:id="rId1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7" autoAdjust="0"/>
  </p:normalViewPr>
  <p:slideViewPr>
    <p:cSldViewPr>
      <p:cViewPr varScale="1">
        <p:scale>
          <a:sx n="80" d="100"/>
          <a:sy n="80" d="100"/>
        </p:scale>
        <p:origin x="-8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F5AFD1-A862-4B9F-9031-E70CC1C4D45E}" type="datetimeFigureOut">
              <a:rPr lang="pl-PL"/>
              <a:pPr>
                <a:defRPr/>
              </a:pPr>
              <a:t>2012-09-13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02653B4-38B8-4F05-9A4D-1D9FB94EB0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74ECE7A-6B82-4396-94C6-E6786800ED30}" type="slidenum">
              <a:rPr lang="en-US" sz="1200">
                <a:latin typeface="Calibri" pitchFamily="34" charset="0"/>
                <a:ea typeface="宋体"/>
                <a:cs typeface="宋体"/>
              </a:rPr>
              <a:pPr algn="r"/>
              <a:t>1</a:t>
            </a:fld>
            <a:endParaRPr lang="en-US" sz="1200">
              <a:latin typeface="Calibri" pitchFamily="34" charset="0"/>
              <a:ea typeface="宋体"/>
              <a:cs typeface="宋体"/>
            </a:endParaRPr>
          </a:p>
        </p:txBody>
      </p:sp>
      <p:sp>
        <p:nvSpPr>
          <p:cNvPr id="15363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 smtClean="0">
              <a:ea typeface="宋体"/>
              <a:cs typeface="宋体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7B63151-DA58-4123-8196-3E6A1B4CE1D1}" type="slidenum">
              <a:rPr lang="en-US" sz="1200">
                <a:latin typeface="Calibri" pitchFamily="34" charset="0"/>
                <a:ea typeface="宋体"/>
                <a:cs typeface="宋体"/>
              </a:rPr>
              <a:pPr algn="r"/>
              <a:t>9</a:t>
            </a:fld>
            <a:endParaRPr lang="en-US" sz="1200">
              <a:latin typeface="Calibri" pitchFamily="34" charset="0"/>
              <a:ea typeface="宋体"/>
              <a:cs typeface="宋体"/>
            </a:endParaRPr>
          </a:p>
        </p:txBody>
      </p:sp>
      <p:sp>
        <p:nvSpPr>
          <p:cNvPr id="22531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 smtClean="0">
              <a:ea typeface="宋体"/>
              <a:cs typeface="宋体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14532-107F-4D30-9D05-4A79427554E8}" type="datetimeFigureOut">
              <a:rPr lang="pl-PL"/>
              <a:pPr>
                <a:defRPr/>
              </a:pPr>
              <a:t>2012-09-13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21183-CE5F-459A-B4F7-8359A35F29B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252FF-00E1-4C75-9F4C-E8DDB9CD1020}" type="datetimeFigureOut">
              <a:rPr lang="pl-PL"/>
              <a:pPr>
                <a:defRPr/>
              </a:pPr>
              <a:t>2012-09-13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58EC8-EB60-4C19-A6F3-DB878BDF297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B1F49-1421-4F66-B50D-3F216CFFA359}" type="datetimeFigureOut">
              <a:rPr lang="pl-PL"/>
              <a:pPr>
                <a:defRPr/>
              </a:pPr>
              <a:t>2012-09-13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C0588-069A-4D5E-BB31-364DA700658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CA8B-6B7E-4BA0-BE4D-68F1EBE748E8}" type="datetimeFigureOut">
              <a:rPr lang="pl-PL"/>
              <a:pPr>
                <a:defRPr/>
              </a:pPr>
              <a:t>2012-09-13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08436-AA12-4C40-9A68-D81D49192F8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4EA28-8BF0-4E57-9842-5264A0BAB4C8}" type="datetimeFigureOut">
              <a:rPr lang="pl-PL"/>
              <a:pPr>
                <a:defRPr/>
              </a:pPr>
              <a:t>2012-09-13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D20A3-FAD3-49C0-A217-6916D42E649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8FD00-C2AF-4CD6-B94C-97683503920E}" type="datetimeFigureOut">
              <a:rPr lang="pl-PL"/>
              <a:pPr>
                <a:defRPr/>
              </a:pPr>
              <a:t>2012-09-13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BF169-826B-4DA1-A5C2-6B4FA7069A7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960FC-E976-4C90-99AD-44277FCCB495}" type="datetimeFigureOut">
              <a:rPr lang="pl-PL"/>
              <a:pPr>
                <a:defRPr/>
              </a:pPr>
              <a:t>2012-09-13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8B122-3C70-4D62-9C8D-65BDE2C05A2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AF4DD-91EF-478F-A113-3187FADCA2AB}" type="datetimeFigureOut">
              <a:rPr lang="pl-PL"/>
              <a:pPr>
                <a:defRPr/>
              </a:pPr>
              <a:t>2012-09-13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C4CE3-9DB1-41F8-9B3A-3E7079CD62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90895-ACD5-47A9-8DB1-A1DAC3AD5B7E}" type="datetimeFigureOut">
              <a:rPr lang="pl-PL"/>
              <a:pPr>
                <a:defRPr/>
              </a:pPr>
              <a:t>2012-09-13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67245-12B0-43B3-871A-7A98DFDBC20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D8EB-2EE1-481E-A109-CB829B14D0EA}" type="datetimeFigureOut">
              <a:rPr lang="pl-PL"/>
              <a:pPr>
                <a:defRPr/>
              </a:pPr>
              <a:t>2012-09-13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4245D-3EE4-482B-8C9E-5B2F46418D6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57B8B-F21C-4686-968A-C61F37D39515}" type="datetimeFigureOut">
              <a:rPr lang="pl-PL"/>
              <a:pPr>
                <a:defRPr/>
              </a:pPr>
              <a:t>2012-09-13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A3A70-CA0D-4145-B400-11B871B5EE6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3A91A6-0140-4769-88D6-FDF2A63C8984}" type="datetimeFigureOut">
              <a:rPr lang="pl-PL"/>
              <a:pPr>
                <a:defRPr/>
              </a:pPr>
              <a:t>2012-09-13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E6959B-50D2-4F03-956E-78583C74C31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762000"/>
            <a:ext cx="8077200" cy="933450"/>
          </a:xfrm>
        </p:spPr>
        <p:txBody>
          <a:bodyPr/>
          <a:lstStyle/>
          <a:p>
            <a:pPr eaLnBrk="1" hangingPunct="1"/>
            <a:r>
              <a:rPr lang="pl-PL" altLang="en-US" sz="2400" b="1" smtClean="0">
                <a:solidFill>
                  <a:schemeClr val="bg1"/>
                </a:solidFill>
                <a:latin typeface="Arial" charset="0"/>
                <a:ea typeface="宋体"/>
                <a:cs typeface="Arial" charset="0"/>
              </a:rPr>
              <a:t>WYMIANA DOBRYCH PRAKTYK W OBSZARZE CSR</a:t>
            </a:r>
            <a:br>
              <a:rPr lang="pl-PL" altLang="en-US" sz="2400" b="1" smtClean="0">
                <a:solidFill>
                  <a:schemeClr val="bg1"/>
                </a:solidFill>
                <a:latin typeface="Arial" charset="0"/>
                <a:ea typeface="宋体"/>
                <a:cs typeface="Arial" charset="0"/>
              </a:rPr>
            </a:br>
            <a:r>
              <a:rPr lang="pl-PL" altLang="en-US" sz="2400" b="1" smtClean="0">
                <a:solidFill>
                  <a:schemeClr val="bg1"/>
                </a:solidFill>
                <a:latin typeface="Arial" charset="0"/>
                <a:ea typeface="宋体"/>
                <a:cs typeface="Arial" charset="0"/>
              </a:rPr>
              <a:t>BRANŻY MASZYNOWEJ Z POLSKI I BUŁGARII</a:t>
            </a:r>
            <a:endParaRPr lang="ru-RU" altLang="en-US" sz="2400" b="1" smtClean="0">
              <a:solidFill>
                <a:schemeClr val="bg1"/>
              </a:solidFill>
              <a:latin typeface="Arial" charset="0"/>
              <a:ea typeface="宋体"/>
              <a:cs typeface="Arial" charset="0"/>
            </a:endParaRPr>
          </a:p>
        </p:txBody>
      </p:sp>
      <p:sp>
        <p:nvSpPr>
          <p:cNvPr id="5123" name="Rectangle 11"/>
          <p:cNvSpPr>
            <a:spLocks noGrp="1" noChangeArrowheads="1"/>
          </p:cNvSpPr>
          <p:nvPr>
            <p:ph type="subTitle" idx="4294967295"/>
          </p:nvPr>
        </p:nvSpPr>
        <p:spPr>
          <a:xfrm>
            <a:off x="914400" y="1752600"/>
            <a:ext cx="7772400" cy="685800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l-PL" altLang="en-US" sz="2000" dirty="0" smtClean="0">
                <a:solidFill>
                  <a:schemeClr val="bg1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PRZEWODNIK WDRAŻANIA SPOŁECZNEJ ODPOWIEDZIALNOŚCI</a:t>
            </a:r>
            <a:endParaRPr lang="ru-RU" altLang="en-US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534400" cy="792163"/>
          </a:xfrm>
        </p:spPr>
        <p:txBody>
          <a:bodyPr/>
          <a:lstStyle/>
          <a:p>
            <a:pPr eaLnBrk="1" hangingPunct="1"/>
            <a:r>
              <a:rPr lang="pl-PL" sz="3600" b="1" smtClean="0">
                <a:solidFill>
                  <a:schemeClr val="bg1"/>
                </a:solidFill>
                <a:latin typeface="Arial" charset="0"/>
                <a:cs typeface="Arial" charset="0"/>
              </a:rPr>
              <a:t>Doświadczenia Solidarności</a:t>
            </a:r>
            <a:endParaRPr lang="en-US" sz="3600" b="1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382000" cy="51054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smtClean="0">
                <a:latin typeface="Arial" charset="0"/>
                <a:cs typeface="Arial" charset="0"/>
              </a:rPr>
              <a:t>Region Warmińsko Mazurski NSZZ „Solidarność” realizuje poraz kolejny projekt dotyczący tematyki społecznej odpowiedzialności biznesu.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smtClean="0">
                <a:latin typeface="Arial" charset="0"/>
                <a:cs typeface="Arial" charset="0"/>
              </a:rPr>
              <a:t>Poprzednie projekty promowały i budowały lokalne partnerstwa na rzecz społecznej odpowiedzialności biznesu oraz tematyki równouprawnienia na rynku pracy i umocowane były w powiatach: lidzbarskim, kętrzyńskim, ełckim, piskim, ostródzkim oraz iławskim. 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smtClean="0">
                <a:latin typeface="Arial" charset="0"/>
                <a:cs typeface="Arial" charset="0"/>
              </a:rPr>
              <a:t>Obecny projekt kierowany jest przede wszystkim do branży maszynowej i elektromaszynowej funkcjonującej na terenie naszego województwa.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534400" cy="792163"/>
          </a:xfrm>
        </p:spPr>
        <p:txBody>
          <a:bodyPr/>
          <a:lstStyle/>
          <a:p>
            <a:pPr eaLnBrk="1" hangingPunct="1"/>
            <a:r>
              <a:rPr lang="pl-PL" sz="3600" b="1" smtClean="0">
                <a:solidFill>
                  <a:schemeClr val="bg1"/>
                </a:solidFill>
                <a:latin typeface="Arial" charset="0"/>
                <a:cs typeface="Arial" charset="0"/>
              </a:rPr>
              <a:t>Cele projektu</a:t>
            </a:r>
            <a:endParaRPr lang="en-US" sz="3600" b="1" smtClean="0">
              <a:solidFill>
                <a:schemeClr val="bg1"/>
              </a:solidFill>
              <a:latin typeface="Arial" charset="0"/>
              <a:ea typeface="宋体"/>
              <a:cs typeface="Arial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382000" cy="51054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smtClean="0">
                <a:latin typeface="Arial" charset="0"/>
                <a:cs typeface="Arial" charset="0"/>
              </a:rPr>
              <a:t>Badanie wiedzy oraz stopnia realizacji Społecznej Odpowiedzialności Biznesu (CSR) w wybranych firmach z terenu Warmii i Mazur.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endParaRPr lang="pl-PL" sz="2000" smtClean="0">
              <a:latin typeface="Arial" charset="0"/>
              <a:cs typeface="Arial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smtClean="0">
                <a:latin typeface="Arial" charset="0"/>
                <a:cs typeface="Arial" charset="0"/>
              </a:rPr>
              <a:t>Promocja i informacja o Społecznej Odpowiedzialności Biznesu (CSR)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smtClean="0">
                <a:latin typeface="Arial" charset="0"/>
                <a:cs typeface="Arial" charset="0"/>
              </a:rPr>
              <a:t>pośród Partnerów Społecznych z branży maszynowej i elektromaszynowej  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endParaRPr lang="pl-PL" sz="2000" smtClean="0">
              <a:latin typeface="Arial" charset="0"/>
              <a:cs typeface="Arial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smtClean="0">
                <a:latin typeface="Arial" charset="0"/>
                <a:cs typeface="Arial" charset="0"/>
              </a:rPr>
              <a:t>Opracowanie poradnika, jak wdrażać społeczną odpowiedzialność do firmy ze wskazaniem na trzy obszary tematyczne: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pl-PL" sz="2000" smtClean="0">
                <a:latin typeface="Arial" charset="0"/>
                <a:cs typeface="Arial" charset="0"/>
              </a:rPr>
              <a:t>Zrównoważony rozwój.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pl-PL" sz="2000" smtClean="0">
                <a:latin typeface="Arial" charset="0"/>
                <a:cs typeface="Arial" charset="0"/>
              </a:rPr>
              <a:t>Zarządzanie potencjałem pracowniczym.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pl-PL" sz="2000" smtClean="0">
                <a:latin typeface="Arial" charset="0"/>
                <a:cs typeface="Arial" charset="0"/>
              </a:rPr>
              <a:t>BHP.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endParaRPr lang="pl-PL" sz="2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534400" cy="792163"/>
          </a:xfrm>
        </p:spPr>
        <p:txBody>
          <a:bodyPr/>
          <a:lstStyle/>
          <a:p>
            <a:pPr eaLnBrk="1" hangingPunct="1"/>
            <a:r>
              <a:rPr lang="pl-PL" sz="3600" b="1" smtClean="0">
                <a:solidFill>
                  <a:schemeClr val="bg1"/>
                </a:solidFill>
                <a:latin typeface="Arial" charset="0"/>
                <a:cs typeface="Arial" charset="0"/>
              </a:rPr>
              <a:t>Terminarz Rok 2012 </a:t>
            </a:r>
            <a:endParaRPr lang="en-US" sz="3600" b="1" smtClean="0">
              <a:solidFill>
                <a:schemeClr val="bg1"/>
              </a:solidFill>
              <a:latin typeface="Arial" charset="0"/>
              <a:ea typeface="宋体"/>
              <a:cs typeface="Arial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382000" cy="51054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b="1" smtClean="0">
                <a:latin typeface="Arial" charset="0"/>
                <a:cs typeface="Arial" charset="0"/>
              </a:rPr>
              <a:t>-Przeprowadzenie badań wśród wybranych firm na temat stopnia wiedzy i realizacji CSR w firmach z regionu Warmii i Mazur od maja do sierpnia.</a:t>
            </a:r>
          </a:p>
          <a:p>
            <a:pPr marL="457200" indent="-457200" eaLnBrk="1" hangingPunct="1">
              <a:lnSpc>
                <a:spcPct val="80000"/>
              </a:lnSpc>
              <a:buFont typeface="Arial" charset="0"/>
              <a:buNone/>
            </a:pPr>
            <a:endParaRPr lang="pl-PL" sz="1800" b="1" smtClean="0">
              <a:latin typeface="Arial" charset="0"/>
              <a:cs typeface="Arial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b="1" smtClean="0">
                <a:latin typeface="Arial" charset="0"/>
                <a:cs typeface="Arial" charset="0"/>
              </a:rPr>
              <a:t>-Konferencje Lokalne – informacyjno promujące:</a:t>
            </a:r>
          </a:p>
          <a:p>
            <a:pPr marL="457200" indent="-45720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b="1" smtClean="0">
                <a:latin typeface="Arial" charset="0"/>
                <a:cs typeface="Arial" charset="0"/>
              </a:rPr>
              <a:t>14.09.2012 Ostróda</a:t>
            </a:r>
          </a:p>
          <a:p>
            <a:pPr marL="457200" indent="-45720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b="1" smtClean="0">
                <a:latin typeface="Arial" charset="0"/>
                <a:cs typeface="Arial" charset="0"/>
              </a:rPr>
              <a:t>15.09.2012 Działdowo</a:t>
            </a:r>
          </a:p>
          <a:p>
            <a:pPr marL="457200" indent="-45720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b="1" smtClean="0">
                <a:latin typeface="Arial" charset="0"/>
                <a:cs typeface="Arial" charset="0"/>
              </a:rPr>
              <a:t>21.09.2012 Olsztyn</a:t>
            </a:r>
          </a:p>
          <a:p>
            <a:pPr marL="457200" indent="-45720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b="1" smtClean="0">
                <a:latin typeface="Arial" charset="0"/>
                <a:cs typeface="Arial" charset="0"/>
              </a:rPr>
              <a:t>22.09.2012 Ełk</a:t>
            </a:r>
          </a:p>
          <a:p>
            <a:pPr marL="457200" indent="-45720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b="1" smtClean="0">
                <a:latin typeface="Arial" charset="0"/>
                <a:cs typeface="Arial" charset="0"/>
              </a:rPr>
              <a:t>22.09.2012 Kętrzyn</a:t>
            </a:r>
          </a:p>
          <a:p>
            <a:pPr marL="457200" indent="-45720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b="1" smtClean="0">
                <a:latin typeface="Arial" charset="0"/>
                <a:cs typeface="Arial" charset="0"/>
              </a:rPr>
              <a:t>28.09.2012 Elbląg</a:t>
            </a:r>
          </a:p>
          <a:p>
            <a:pPr marL="457200" indent="-457200" eaLnBrk="1" hangingPunct="1">
              <a:lnSpc>
                <a:spcPct val="80000"/>
              </a:lnSpc>
              <a:buFont typeface="Arial" charset="0"/>
              <a:buNone/>
            </a:pPr>
            <a:endParaRPr lang="pl-PL" sz="1800" b="1" smtClean="0">
              <a:latin typeface="Arial" charset="0"/>
              <a:cs typeface="Arial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b="1" smtClean="0">
                <a:latin typeface="Arial" charset="0"/>
                <a:cs typeface="Arial" charset="0"/>
              </a:rPr>
              <a:t>-Konferencja Regionalna</a:t>
            </a:r>
          </a:p>
          <a:p>
            <a:pPr marL="457200" indent="-45720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b="1" smtClean="0">
                <a:latin typeface="Arial" charset="0"/>
                <a:cs typeface="Arial" charset="0"/>
              </a:rPr>
              <a:t>26.10.2012 Ostróda</a:t>
            </a:r>
          </a:p>
          <a:p>
            <a:pPr marL="457200" indent="-457200" eaLnBrk="1" hangingPunct="1">
              <a:lnSpc>
                <a:spcPct val="80000"/>
              </a:lnSpc>
              <a:buFont typeface="Arial" charset="0"/>
              <a:buNone/>
            </a:pPr>
            <a:endParaRPr lang="pl-PL" sz="1800" b="1" smtClean="0">
              <a:latin typeface="Arial" charset="0"/>
              <a:cs typeface="Arial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b="1" smtClean="0">
                <a:latin typeface="Arial" charset="0"/>
                <a:cs typeface="Arial" charset="0"/>
              </a:rPr>
              <a:t>-Prace grup roboczych w trzech obszarach tematycznych:</a:t>
            </a:r>
            <a:endParaRPr lang="en-US" sz="1800" b="1" smtClean="0">
              <a:latin typeface="Arial" charset="0"/>
              <a:cs typeface="Arial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pl-PL" sz="1800" b="1" smtClean="0">
                <a:latin typeface="Arial" charset="0"/>
                <a:cs typeface="Arial" charset="0"/>
              </a:rPr>
              <a:t>Zarządzanie potencjałem pracowniczym</a:t>
            </a:r>
          </a:p>
          <a:p>
            <a:pPr marL="457200" indent="-4572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pl-PL" sz="1800" b="1" smtClean="0">
                <a:latin typeface="Arial" charset="0"/>
                <a:cs typeface="Arial" charset="0"/>
              </a:rPr>
              <a:t>Bezpieczne i higieniczne warunki pracy</a:t>
            </a:r>
          </a:p>
          <a:p>
            <a:pPr marL="457200" indent="-4572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pl-PL" sz="1800" b="1" smtClean="0">
                <a:latin typeface="Arial" charset="0"/>
                <a:cs typeface="Arial" charset="0"/>
              </a:rPr>
              <a:t>Zrównoważony rozwój</a:t>
            </a:r>
          </a:p>
          <a:p>
            <a:pPr marL="457200" indent="-457200" eaLnBrk="1" hangingPunct="1">
              <a:lnSpc>
                <a:spcPct val="80000"/>
              </a:lnSpc>
              <a:buFont typeface="Arial" charset="0"/>
              <a:buNone/>
            </a:pPr>
            <a:endParaRPr lang="en-US" sz="1800" b="1" smtClean="0">
              <a:latin typeface="Arial" charset="0"/>
              <a:cs typeface="Arial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charset="0"/>
              <a:buNone/>
            </a:pPr>
            <a:endParaRPr lang="pl-PL" sz="1800" b="1" smtClean="0">
              <a:latin typeface="Arial" charset="0"/>
              <a:cs typeface="Arial" charset="0"/>
            </a:endParaRPr>
          </a:p>
          <a:p>
            <a:pPr marL="457200" indent="-457200" algn="ctr" eaLnBrk="1" hangingPunct="1">
              <a:lnSpc>
                <a:spcPct val="80000"/>
              </a:lnSpc>
              <a:buFont typeface="Arial" charset="0"/>
              <a:buNone/>
            </a:pPr>
            <a:endParaRPr lang="pl-PL" sz="1800" b="1" smtClean="0"/>
          </a:p>
          <a:p>
            <a:pPr marL="457200" indent="-457200" eaLnBrk="1" hangingPunct="1">
              <a:lnSpc>
                <a:spcPct val="80000"/>
              </a:lnSpc>
              <a:buFont typeface="Arial" charset="0"/>
              <a:buNone/>
            </a:pPr>
            <a:endParaRPr lang="pl-PL" sz="1800" b="1" smtClean="0">
              <a:latin typeface="Arial" charset="0"/>
              <a:cs typeface="Arial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charset="0"/>
              <a:buNone/>
            </a:pPr>
            <a:endParaRPr lang="en-US" sz="18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534400" cy="792163"/>
          </a:xfrm>
        </p:spPr>
        <p:txBody>
          <a:bodyPr/>
          <a:lstStyle/>
          <a:p>
            <a:pPr eaLnBrk="1" hangingPunct="1"/>
            <a:r>
              <a:rPr lang="pl-PL" sz="3600" b="1" smtClean="0">
                <a:solidFill>
                  <a:schemeClr val="bg1"/>
                </a:solidFill>
                <a:latin typeface="Arial" charset="0"/>
                <a:cs typeface="Arial" charset="0"/>
              </a:rPr>
              <a:t>Terminarz Rok 20</a:t>
            </a:r>
            <a:r>
              <a:rPr lang="en-US" sz="3600" b="1" smtClean="0">
                <a:solidFill>
                  <a:schemeClr val="bg1"/>
                </a:solidFill>
                <a:latin typeface="Arial" charset="0"/>
                <a:cs typeface="Arial" charset="0"/>
              </a:rPr>
              <a:t>12</a:t>
            </a:r>
            <a:endParaRPr lang="en-US" sz="3600" b="1" smtClean="0">
              <a:solidFill>
                <a:schemeClr val="bg1"/>
              </a:solidFill>
              <a:latin typeface="Arial" charset="0"/>
              <a:ea typeface="宋体"/>
              <a:cs typeface="Arial" charset="0"/>
            </a:endParaRPr>
          </a:p>
        </p:txBody>
      </p:sp>
      <p:graphicFrame>
        <p:nvGraphicFramePr>
          <p:cNvPr id="18526" name="Group 94"/>
          <p:cNvGraphicFramePr>
            <a:graphicFrameLocks noGrp="1"/>
          </p:cNvGraphicFramePr>
          <p:nvPr>
            <p:ph type="body" idx="4294967295"/>
          </p:nvPr>
        </p:nvGraphicFramePr>
        <p:xfrm>
          <a:off x="539750" y="1916113"/>
          <a:ext cx="8382000" cy="3819525"/>
        </p:xfrm>
        <a:graphic>
          <a:graphicData uri="http://schemas.openxmlformats.org/drawingml/2006/table">
            <a:tbl>
              <a:tblPr/>
              <a:tblGrid>
                <a:gridCol w="2095500"/>
                <a:gridCol w="2095500"/>
                <a:gridCol w="2095500"/>
                <a:gridCol w="2095500"/>
              </a:tblGrid>
              <a:tr h="762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Zachód regionu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Powiaty: elbląski, braniewski, ostródzki, iławski, nowomiejski, działdowski, nidzicki, olsztyński, lidzbarski, szczycieński</a:t>
                      </a:r>
                      <a:endParaRPr kumimoji="0" lang="en-US" sz="1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OSTRÓDA lub STARE JABŁONKI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Wschód regionu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Powiaty: kętrzyński, bartoszycki, mrągowski, giżycki, piski, ełcki, olecki, gołdapski, węgorzewski,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RYN LUB GIŻYCKO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Nazwa grupy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Data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Nazwa grupy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3-4.11.2012 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Zrównoważony rozwoju firmy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17-18.11.2012 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Zrównoważony rozwój firmy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3-4.11.2012 r.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Zarządzanie potencjałem pracowników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17-18.11.2012 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Zarządzanie potencjałem pracowników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3-4.11.2012 r.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BHP z elementami ochrony środowiska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17-18.11.2012 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BHP z elementami ochrony środowiska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1-2.12.2012 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Zrównoważony rozwoju firmy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15-16.12.2012 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Zrównoważony rozwoju firmy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1-2.12.2012 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Zarządzanie potencjałem pracowników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15-16.12.2012 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Zarządzanie potencjałem pracowników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1-2.12.2012 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BHP z elementami ochrony środowiska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15-16.12.2012 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BHP z elementami ochrony środowiska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534400" cy="792163"/>
          </a:xfrm>
        </p:spPr>
        <p:txBody>
          <a:bodyPr/>
          <a:lstStyle/>
          <a:p>
            <a:pPr eaLnBrk="1" hangingPunct="1"/>
            <a:r>
              <a:rPr lang="pl-PL" sz="3600" b="1" smtClean="0">
                <a:solidFill>
                  <a:schemeClr val="bg1"/>
                </a:solidFill>
                <a:latin typeface="Arial" charset="0"/>
                <a:cs typeface="Arial" charset="0"/>
              </a:rPr>
              <a:t>Terminarz Rok 20</a:t>
            </a:r>
            <a:r>
              <a:rPr lang="en-US" sz="3600" b="1" smtClean="0">
                <a:solidFill>
                  <a:schemeClr val="bg1"/>
                </a:solidFill>
                <a:latin typeface="Arial" charset="0"/>
                <a:cs typeface="Arial" charset="0"/>
              </a:rPr>
              <a:t>13</a:t>
            </a:r>
            <a:endParaRPr lang="en-US" sz="3600" b="1" smtClean="0">
              <a:solidFill>
                <a:schemeClr val="bg1"/>
              </a:solidFill>
              <a:latin typeface="Arial" charset="0"/>
              <a:ea typeface="宋体"/>
              <a:cs typeface="Arial" charset="0"/>
            </a:endParaRPr>
          </a:p>
        </p:txBody>
      </p:sp>
      <p:graphicFrame>
        <p:nvGraphicFramePr>
          <p:cNvPr id="19524" name="Group 68"/>
          <p:cNvGraphicFramePr>
            <a:graphicFrameLocks noGrp="1"/>
          </p:cNvGraphicFramePr>
          <p:nvPr>
            <p:ph type="body" idx="4294967295"/>
          </p:nvPr>
        </p:nvGraphicFramePr>
        <p:xfrm>
          <a:off x="395288" y="836613"/>
          <a:ext cx="8382000" cy="5451475"/>
        </p:xfrm>
        <a:graphic>
          <a:graphicData uri="http://schemas.openxmlformats.org/drawingml/2006/table">
            <a:tbl>
              <a:tblPr/>
              <a:tblGrid>
                <a:gridCol w="2095500"/>
                <a:gridCol w="2095500"/>
                <a:gridCol w="2095500"/>
                <a:gridCol w="2095500"/>
              </a:tblGrid>
              <a:tr h="6461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Zachód regionu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Powiaty: elbląski, braniewski, ostródzki, iławski, nowomiejski, działdowski, nidzicki, olsztyński, lidzbarski, szczycieński</a:t>
                      </a:r>
                      <a:endParaRPr kumimoji="0" lang="en-US" sz="1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OSTRÓDA lub STARE JABŁONKI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Wschód regionu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Powiaty: kętrzyński, bartoszycki, mrągowski, giżycki, piski, ełcki, olecki, gołdapski, węgorzewski,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RYN LUB GIŻYCKO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Nazwa grupy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Data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Nazwa grupy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12-13.01.2013 r.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Zrównoważony rozwoju firmy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19-20.01.2013 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Zrównoważony rozwój firmy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12-13.01.2013 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Zarządzanie potencjałem pracowników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19-20.01.2013 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Zarządzanie potencja-łem pracowników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12-13.01.2013 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BHP z elementami ochrony środowiska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19-20.01.2013 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BHP z elementami ochrony środowiska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2-3.02.2013 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Zrównoważony rozwoju firmy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16-17.02.2013 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Zrównoważony rozwój firmy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2-3.02.2013 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Zarządzanie potencjałem pracowników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16-17.02.2013 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Zarządzanie potencjałem pracowników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2-3.02.2013 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BHP z elementami ochrony środowiska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16-17.02.2013 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BHP z elementami ochrony środowiska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2-3.03.2013 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Zrównoważony rozwoju firmy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16-17.03.2013 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Zrównoważony rozwoju firmy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2-3.03.2013 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Zarządzanie potencjałem pracowników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16-17.03.2013 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Zarządzanie potencjałem pracowników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2-3.03.2013 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BHP z elementami ochrony środowiska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16-17.03.2013 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BHP z elementami ochrony środowiska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6-7.04.2013 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Zrównoważony rozwoju firmy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17-18.04.2013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Zrównoważony rozwoju firmy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534400" cy="792163"/>
          </a:xfrm>
        </p:spPr>
        <p:txBody>
          <a:bodyPr/>
          <a:lstStyle/>
          <a:p>
            <a:pPr eaLnBrk="1" hangingPunct="1"/>
            <a:r>
              <a:rPr lang="pl-PL" sz="3600" b="1" smtClean="0">
                <a:solidFill>
                  <a:schemeClr val="bg1"/>
                </a:solidFill>
                <a:latin typeface="Arial" charset="0"/>
                <a:cs typeface="Arial" charset="0"/>
              </a:rPr>
              <a:t>Terminarz Rok 20</a:t>
            </a:r>
            <a:r>
              <a:rPr lang="en-US" sz="3600" b="1" smtClean="0">
                <a:solidFill>
                  <a:schemeClr val="bg1"/>
                </a:solidFill>
                <a:latin typeface="Arial" charset="0"/>
                <a:cs typeface="Arial" charset="0"/>
              </a:rPr>
              <a:t>13</a:t>
            </a:r>
            <a:endParaRPr lang="en-US" sz="3600" b="1" smtClean="0">
              <a:solidFill>
                <a:schemeClr val="bg1"/>
              </a:solidFill>
              <a:latin typeface="Arial" charset="0"/>
              <a:ea typeface="宋体"/>
              <a:cs typeface="Arial" charset="0"/>
            </a:endParaRPr>
          </a:p>
        </p:txBody>
      </p:sp>
      <p:graphicFrame>
        <p:nvGraphicFramePr>
          <p:cNvPr id="25682" name="Group 82"/>
          <p:cNvGraphicFramePr>
            <a:graphicFrameLocks noGrp="1"/>
          </p:cNvGraphicFramePr>
          <p:nvPr>
            <p:ph type="body" idx="4294967295"/>
          </p:nvPr>
        </p:nvGraphicFramePr>
        <p:xfrm>
          <a:off x="468313" y="1628775"/>
          <a:ext cx="8382000" cy="2052638"/>
        </p:xfrm>
        <a:graphic>
          <a:graphicData uri="http://schemas.openxmlformats.org/drawingml/2006/table">
            <a:tbl>
              <a:tblPr/>
              <a:tblGrid>
                <a:gridCol w="2095500"/>
                <a:gridCol w="2095500"/>
                <a:gridCol w="2095500"/>
                <a:gridCol w="2095500"/>
              </a:tblGrid>
              <a:tr h="6461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Zachód regionu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Powiaty: elbląski, braniewski, ostródzki, iławski, nowomiejski, działdowski, nidzicki, olsztyński, lidzbarski, szczycieński</a:t>
                      </a:r>
                      <a:endParaRPr kumimoji="0" lang="en-US" sz="1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OSTRÓDA lub STARE JABŁONKI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Wschód regionu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Powiaty: kętrzyński, bartoszycki, mrągowski, giżycki, piski, ełcki, olecki, gołdapski, węgorzewski,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RYN LUB GIŻYCKO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Nazwa grupy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Data</a:t>
                      </a: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Nazwa grupy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6-7.04.2013 r.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Zarządzanie potencjałem pracowników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17-18.04.2013 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Zarządzanie potencjałem pracowników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6-7.04.2013 r.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BHP z elementami ochrony środowiska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17-18.04.2013 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l-P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BHP z elementami ochrony środowiska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534400" cy="792163"/>
          </a:xfrm>
        </p:spPr>
        <p:txBody>
          <a:bodyPr/>
          <a:lstStyle/>
          <a:p>
            <a:pPr eaLnBrk="1" hangingPunct="1"/>
            <a:r>
              <a:rPr lang="pl-PL" sz="3600" b="1" smtClean="0">
                <a:solidFill>
                  <a:schemeClr val="bg1"/>
                </a:solidFill>
                <a:latin typeface="Arial" charset="0"/>
                <a:cs typeface="Arial" charset="0"/>
              </a:rPr>
              <a:t>Terminarz Rok 20</a:t>
            </a:r>
            <a:r>
              <a:rPr lang="en-US" sz="3600" b="1" smtClean="0">
                <a:solidFill>
                  <a:schemeClr val="bg1"/>
                </a:solidFill>
                <a:latin typeface="Arial" charset="0"/>
                <a:cs typeface="Arial" charset="0"/>
              </a:rPr>
              <a:t>13</a:t>
            </a:r>
            <a:endParaRPr lang="en-US" sz="3600" b="1" smtClean="0">
              <a:solidFill>
                <a:schemeClr val="bg1"/>
              </a:solidFill>
              <a:latin typeface="Arial" charset="0"/>
              <a:ea typeface="宋体"/>
              <a:cs typeface="Arial" charset="0"/>
            </a:endParaRPr>
          </a:p>
        </p:txBody>
      </p:sp>
      <p:sp>
        <p:nvSpPr>
          <p:cNvPr id="20483" name="Text Box 69"/>
          <p:cNvSpPr txBox="1">
            <a:spLocks noChangeArrowheads="1"/>
          </p:cNvSpPr>
          <p:nvPr/>
        </p:nvSpPr>
        <p:spPr bwMode="auto">
          <a:xfrm>
            <a:off x="755650" y="1557338"/>
            <a:ext cx="7704138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pl-PL" sz="2000"/>
              <a:t>- Wizyta w Bułgarii koniec kwietnia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pl-PL" sz="2000"/>
              <a:t>W miesiącach kwiecień - sierpień przeprowadzone zostaną kampanie medialne w sześciu miastach naszego województwa w trakcie których przeprowadzone będą konferencje w pierwszym dniu kampanii, w drugim dniu panele dyskusyjne oraz w trzecim dniu targi wymiany dobrych praktyk dla firm biorących udział w projekcie. 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pl-PL" sz="2000"/>
              <a:t>Podczas targów firmy będą mogły zaprezentować swój wizerunek jako firmy społecznie odpowiedzialnej oraz przedstawić swoje produkty.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762000"/>
            <a:ext cx="8077200" cy="1752600"/>
          </a:xfrm>
        </p:spPr>
        <p:txBody>
          <a:bodyPr/>
          <a:lstStyle/>
          <a:p>
            <a:pPr eaLnBrk="1" hangingPunct="1"/>
            <a:r>
              <a:rPr lang="pl-PL" altLang="en-US" sz="8000" b="1" smtClean="0">
                <a:solidFill>
                  <a:schemeClr val="bg1"/>
                </a:solidFill>
                <a:latin typeface="Arial" charset="0"/>
                <a:ea typeface="宋体"/>
                <a:cs typeface="Arial" charset="0"/>
              </a:rPr>
              <a:t>Dziękuję</a:t>
            </a:r>
            <a:endParaRPr lang="ru-RU" altLang="en-US" sz="8000" b="1" smtClean="0">
              <a:solidFill>
                <a:schemeClr val="bg1"/>
              </a:solidFill>
              <a:latin typeface="Arial" charset="0"/>
              <a:ea typeface="宋体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596</Words>
  <Application>Microsoft Office PowerPoint</Application>
  <PresentationFormat>Pokaz na ekranie (4:3)</PresentationFormat>
  <Paragraphs>149</Paragraphs>
  <Slides>9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Szablon projektu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宋体</vt:lpstr>
      <vt:lpstr>Motyw pakietu Office</vt:lpstr>
      <vt:lpstr>WYMIANA DOBRYCH PRAKTYK W OBSZARZE CSR BRANŻY MASZYNOWEJ Z POLSKI I BUŁGARII</vt:lpstr>
      <vt:lpstr>Doświadczenia Solidarności</vt:lpstr>
      <vt:lpstr>Cele projektu</vt:lpstr>
      <vt:lpstr>Terminarz Rok 2012 </vt:lpstr>
      <vt:lpstr>Terminarz Rok 2012</vt:lpstr>
      <vt:lpstr>Terminarz Rok 2013</vt:lpstr>
      <vt:lpstr>Terminarz Rok 2013</vt:lpstr>
      <vt:lpstr>Terminarz Rok 2013</vt:lpstr>
      <vt:lpstr>Dziękuję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WYMIANA DOBRYCH PRAKTYK W OBSZARZE CSR BRANŻY MASZYNOWEJ Z POLSKI I BUŁGARII</dc:title>
  <dc:creator>mo</dc:creator>
  <cp:lastModifiedBy>NSZZ Solidarność-new</cp:lastModifiedBy>
  <cp:revision>5</cp:revision>
  <dcterms:created xsi:type="dcterms:W3CDTF">2012-08-02T19:55:02Z</dcterms:created>
  <dcterms:modified xsi:type="dcterms:W3CDTF">2012-09-13T12:41:57Z</dcterms:modified>
</cp:coreProperties>
</file>