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02" r:id="rId4"/>
    <p:sldId id="290" r:id="rId5"/>
    <p:sldId id="296" r:id="rId6"/>
    <p:sldId id="297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291" r:id="rId18"/>
    <p:sldId id="293" r:id="rId19"/>
    <p:sldId id="294" r:id="rId20"/>
    <p:sldId id="295" r:id="rId21"/>
    <p:sldId id="263" r:id="rId22"/>
    <p:sldId id="260" r:id="rId23"/>
    <p:sldId id="261" r:id="rId24"/>
    <p:sldId id="311" r:id="rId25"/>
    <p:sldId id="312" r:id="rId26"/>
    <p:sldId id="313" r:id="rId27"/>
    <p:sldId id="314" r:id="rId28"/>
    <p:sldId id="259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27" autoAdjust="0"/>
  </p:normalViewPr>
  <p:slideViewPr>
    <p:cSldViewPr>
      <p:cViewPr>
        <p:scale>
          <a:sx n="94" d="100"/>
          <a:sy n="94" d="100"/>
        </p:scale>
        <p:origin x="-8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1CE0-F9AB-47BE-97AD-2231076E0C1E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5CC6C-EEAD-4E22-B033-90DBF0C89B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263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A6372-C6EA-4338-87DD-CA583FD0A2BD}" type="slidenum">
              <a:rPr lang="en-US" sz="1200">
                <a:ea typeface="宋体" pitchFamily="2" charset="-122"/>
              </a:rPr>
              <a:pPr algn="r"/>
              <a:t>1</a:t>
            </a:fld>
            <a:endParaRPr lang="en-US" sz="1200">
              <a:ea typeface="宋体" pitchFamily="2" charset="-122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/>
            <a:endParaRPr lang="ru-RU" altLang="en-US" dirty="0">
              <a:ea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A6372-C6EA-4338-87DD-CA583FD0A2BD}" type="slidenum">
              <a:rPr lang="en-US" sz="1200">
                <a:ea typeface="宋体" pitchFamily="2" charset="-122"/>
              </a:rPr>
              <a:pPr algn="r"/>
              <a:t>28</a:t>
            </a:fld>
            <a:endParaRPr lang="en-US" sz="1200">
              <a:ea typeface="宋体" pitchFamily="2" charset="-122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/>
            <a:endParaRPr lang="ru-RU" altLang="en-US" dirty="0">
              <a:ea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FCA9-C110-41AB-84B2-43AC006166BF}" type="datetimeFigureOut">
              <a:rPr lang="pl-PL" smtClean="0"/>
              <a:pPr/>
              <a:t>2012-09-15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28F0-31BD-444E-A69C-FD925D4AC7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704" y="762070"/>
            <a:ext cx="8076988" cy="933488"/>
          </a:xfrm>
        </p:spPr>
        <p:txBody>
          <a:bodyPr/>
          <a:lstStyle/>
          <a:p>
            <a:pPr algn="ctr" eaLnBrk="1" hangingPunct="1"/>
            <a:r>
              <a:rPr lang="pl-PL" altLang="en-US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WYMIANA DOBRYCH PRAKTYK W OBSZARZE CSR</a:t>
            </a:r>
            <a:br>
              <a:rPr lang="pl-PL" altLang="en-US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lang="pl-PL" altLang="en-US" sz="24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BRANŻY MASZYNOWEJ Z POLSKI I BUŁGARII</a:t>
            </a:r>
            <a:endParaRPr lang="ru-RU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96" y="1752644"/>
            <a:ext cx="7772400" cy="685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pl-PL" altLang="en-US" sz="2000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PRZEWODNIK WDRAŻANIA SPOŁECZNEJ ODPOWIEDZIALNOŚCI</a:t>
            </a:r>
            <a:endParaRPr lang="ru-RU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57422" y="857232"/>
            <a:ext cx="462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Współpraca ponadnarodowa</a:t>
            </a:r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2000240"/>
            <a:ext cx="8229600" cy="3733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InterFAIR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Irlandia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Niemcy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Hiszpania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Węgry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quality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CSR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Włochy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 action="ppaction://hlinkfile"/>
              </a:rPr>
              <a:t>  </a:t>
            </a:r>
            <a:endParaRPr kumimoji="0" lang="pl-P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Portugal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18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1144588" cy="8207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00306"/>
            <a:ext cx="2209800" cy="1020763"/>
          </a:xfrm>
          <a:prstGeom prst="rect">
            <a:avLst/>
          </a:prstGeom>
          <a:noFill/>
        </p:spPr>
      </p:pic>
      <p:pic>
        <p:nvPicPr>
          <p:cNvPr id="6" name="Picture 20" descr="logo sur de madrid definiti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784225" cy="987421"/>
          </a:xfrm>
          <a:prstGeom prst="rect">
            <a:avLst/>
          </a:prstGeom>
          <a:noFill/>
        </p:spPr>
      </p:pic>
      <p:pic>
        <p:nvPicPr>
          <p:cNvPr id="7" name="Picture 21" descr="Welcomlog_kö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86190"/>
            <a:ext cx="1420812" cy="993775"/>
          </a:xfrm>
          <a:prstGeom prst="rect">
            <a:avLst/>
          </a:prstGeom>
          <a:noFill/>
        </p:spPr>
      </p:pic>
      <p:pic>
        <p:nvPicPr>
          <p:cNvPr id="8" name="Picture 23" descr="march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143512"/>
            <a:ext cx="1190625" cy="98742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22" descr="IndeC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5214950"/>
            <a:ext cx="1447800" cy="89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43240" y="785794"/>
            <a:ext cx="3475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Partnerstwo </a:t>
            </a:r>
            <a:r>
              <a:rPr lang="pl-PL" sz="2800" b="1" dirty="0" err="1" smtClean="0">
                <a:solidFill>
                  <a:schemeClr val="accent2">
                    <a:lumMod val="50000"/>
                  </a:schemeClr>
                </a:solidFill>
              </a:rPr>
              <a:t>InterFAIR</a:t>
            </a:r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203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391435" y="3244334"/>
            <a:ext cx="436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Suporting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older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workers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pl-PL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work</a:t>
            </a:r>
            <a:r>
              <a:rPr lang="pl-PL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</a:t>
            </a:r>
            <a:endParaRPr lang="pl-PL" b="1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00232" y="785794"/>
            <a:ext cx="5309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Partnerstwo </a:t>
            </a:r>
            <a:r>
              <a:rPr lang="pl-PL" sz="2800" b="1" dirty="0" err="1" smtClean="0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2">
                    <a:lumMod val="50000"/>
                  </a:schemeClr>
                </a:solidFill>
              </a:rPr>
              <a:t>quality</a:t>
            </a:r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 and CSR</a:t>
            </a:r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85786" y="1785926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it-IT" b="1" dirty="0" smtClean="0">
                <a:solidFill>
                  <a:srgbClr val="FF9900"/>
                </a:solidFill>
                <a:latin typeface="Arial Rounded MT Bold" pitchFamily="34" charset="0"/>
              </a:rPr>
              <a:t>Etica e PMI</a:t>
            </a:r>
            <a:r>
              <a:rPr lang="pl-PL" b="1" dirty="0" smtClean="0">
                <a:solidFill>
                  <a:srgbClr val="FF9900"/>
                </a:solidFill>
                <a:latin typeface="Arial Rounded MT Bold" pitchFamily="34" charset="0"/>
              </a:rPr>
              <a:t> </a:t>
            </a:r>
            <a:endParaRPr lang="it-IT" b="1" dirty="0">
              <a:solidFill>
                <a:srgbClr val="FF9900"/>
              </a:solidFill>
              <a:latin typeface="Arial Rounded MT Bold" pitchFamily="34" charset="0"/>
            </a:endParaRPr>
          </a:p>
        </p:txBody>
      </p:sp>
      <p:pic>
        <p:nvPicPr>
          <p:cNvPr id="4" name="Picture 4" descr="Organigramma di Proge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49387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188" y="381000"/>
            <a:ext cx="8137525" cy="60007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0751" t="3513" r="13768"/>
          <a:stretch>
            <a:fillRect/>
          </a:stretch>
        </p:blipFill>
        <p:spPr>
          <a:xfrm>
            <a:off x="619125" y="381000"/>
            <a:ext cx="7904163" cy="59277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30705" t="16539" r="13768" b="9122"/>
          <a:stretch>
            <a:fillRect/>
          </a:stretch>
        </p:blipFill>
        <p:spPr>
          <a:xfrm>
            <a:off x="666750" y="381000"/>
            <a:ext cx="7866063" cy="585628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C2A8-B95B-4601-BA09-F969F5511988}" type="slidenum">
              <a:rPr lang="pl-PL"/>
              <a:pPr/>
              <a:t>16</a:t>
            </a:fld>
            <a:endParaRPr lang="pl-PL"/>
          </a:p>
        </p:txBody>
      </p:sp>
      <p:pic>
        <p:nvPicPr>
          <p:cNvPr id="9933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l="12479" t="43097" r="70541" b="43388"/>
          <a:stretch>
            <a:fillRect/>
          </a:stretch>
        </p:blipFill>
        <p:spPr>
          <a:xfrm>
            <a:off x="250825" y="1700213"/>
            <a:ext cx="4105275" cy="3079750"/>
          </a:xfrm>
          <a:noFill/>
          <a:ln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4572000" y="549275"/>
            <a:ext cx="2663825" cy="863600"/>
          </a:xfrm>
          <a:prstGeom prst="wedgeRoundRectCallout">
            <a:avLst>
              <a:gd name="adj1" fmla="val -75088"/>
              <a:gd name="adj2" fmla="val 181065"/>
              <a:gd name="adj3" fmla="val 16667"/>
            </a:avLst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1200" b="1" dirty="0">
                <a:solidFill>
                  <a:schemeClr val="accent2">
                    <a:lumMod val="50000"/>
                  </a:schemeClr>
                </a:solidFill>
                <a:effectLst/>
              </a:rPr>
              <a:t>Użyteczne informacje na temat zakładania działalności gospodarczej, szczegółowa procedura postępowania w postaci 9-ciu kroków</a:t>
            </a:r>
            <a:endParaRPr lang="pl-PL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6372225" y="1844675"/>
            <a:ext cx="2400300" cy="1028700"/>
          </a:xfrm>
          <a:prstGeom prst="wedgeRoundRectCallout">
            <a:avLst>
              <a:gd name="adj1" fmla="val -177449"/>
              <a:gd name="adj2" fmla="val 93519"/>
              <a:gd name="adj3" fmla="val 16667"/>
            </a:avLst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1100" b="1" dirty="0">
                <a:solidFill>
                  <a:schemeClr val="accent2">
                    <a:lumMod val="50000"/>
                  </a:schemeClr>
                </a:solidFill>
                <a:effectLst/>
              </a:rPr>
              <a:t>Spis podstawowych aktów prawnych dotyczących zakładania działalności gospodarczej, dostęp do Internetowego Systemu Aktów Prawnych Kancelarii Sejmu </a:t>
            </a:r>
            <a:endParaRPr lang="pl-PL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5940425" y="3716338"/>
            <a:ext cx="2171700" cy="936625"/>
          </a:xfrm>
          <a:prstGeom prst="wedgeRoundRectCallout">
            <a:avLst>
              <a:gd name="adj1" fmla="val -146347"/>
              <a:gd name="adj2" fmla="val -38815"/>
              <a:gd name="adj3" fmla="val 16667"/>
            </a:avLst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1100" b="1" dirty="0">
                <a:solidFill>
                  <a:schemeClr val="accent2">
                    <a:lumMod val="50000"/>
                  </a:schemeClr>
                </a:solidFill>
                <a:effectLst/>
              </a:rPr>
              <a:t>Formularze i wnioski niezbędne przy zakładaniu działalności gospodarczej oraz podczas jej prowadzenia (ZUS i podatki)</a:t>
            </a:r>
            <a:endParaRPr lang="pl-PL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2700338" y="5157788"/>
            <a:ext cx="2286000" cy="1143000"/>
          </a:xfrm>
          <a:prstGeom prst="wedgeRoundRectCallout">
            <a:avLst>
              <a:gd name="adj1" fmla="val -138819"/>
              <a:gd name="adj2" fmla="val -100417"/>
              <a:gd name="adj3" fmla="val 16667"/>
            </a:avLst>
          </a:prstGeom>
          <a:solidFill>
            <a:srgbClr val="FFF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sz="1100" b="1" dirty="0">
                <a:solidFill>
                  <a:schemeClr val="accent2">
                    <a:lumMod val="50000"/>
                  </a:schemeClr>
                </a:solidFill>
                <a:effectLst/>
              </a:rPr>
              <a:t>Informacja o pomocy dla nowopowstałych podmiotów, informacje o pozyskiwaniu środków zewnętrznych, baza publikacji z zakresu zarządzania w MSP  </a:t>
            </a:r>
            <a:endParaRPr lang="pl-PL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Warmińsko-Mazurskie Centrum CSR</a:t>
            </a:r>
            <a:endParaRPr lang="pl-PL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Powiatowe Centra CSR</a:t>
            </a:r>
          </a:p>
          <a:p>
            <a:pPr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Promotorzy Społecznej Odpowiedzialności Biznesu</a:t>
            </a:r>
          </a:p>
          <a:p>
            <a:pPr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Idea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Warmińsko-Mazurskie Centrum CSR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projekt realizowany przez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Partnerstwo na rzecz Adaptacyjności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Finansowanie projektu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Priorytet VIII. Regionalne kadry gospodarki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Działanie 8.1 Rozwój pracowników i przedsiębiorstw w regionie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Poddziałanie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8.1.3 Wzmocnienie lokalnego partnerstwa na rzecz adaptacyjności</a:t>
            </a:r>
          </a:p>
          <a:p>
            <a:pPr>
              <a:buNone/>
            </a:pP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Obszar realizacji projektu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map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643050"/>
            <a:ext cx="2381250" cy="151447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57290" y="3643314"/>
            <a:ext cx="66437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Termin realizacji: 1 sierpień 2008 – 30 czerwca 2009 r.</a:t>
            </a:r>
          </a:p>
          <a:p>
            <a:pPr>
              <a:lnSpc>
                <a:spcPct val="150000"/>
              </a:lnSpc>
            </a:pPr>
            <a:endParaRPr lang="pl-PL" b="1" dirty="0" smtClean="0">
              <a:solidFill>
                <a:schemeClr val="accent2">
                  <a:lumMod val="50000"/>
                </a:schemeClr>
              </a:solidFill>
              <a:latin typeface="Times New Roman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120 promotorów CSR; 80 uczestników warsztatów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  <a:latin typeface="Times New Roman" charset="0"/>
              </a:rPr>
              <a:t>flexicurity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714" y="152486"/>
            <a:ext cx="8534288" cy="792163"/>
          </a:xfrm>
        </p:spPr>
        <p:txBody>
          <a:bodyPr>
            <a:noAutofit/>
          </a:bodyPr>
          <a:lstStyle/>
          <a:p>
            <a:pPr eaLnBrk="1" hangingPunct="1"/>
            <a:endParaRPr lang="en-US" sz="24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600248"/>
            <a:ext cx="8643998" cy="482914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endParaRPr lang="pl-PL" sz="18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pl-PL" sz="18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pl-PL" sz="18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Doświadczenia CSR Partnerów z Polski</a:t>
            </a: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Przegląd zrealizowanych projektów</a:t>
            </a: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Prezentacja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rezultatów</a:t>
            </a: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Beata Abramska – Fundacja „Instytut Społecznej Odpowiedzialności Organizacji”</a:t>
            </a:r>
            <a:endParaRPr lang="pl-PL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Cele projektu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Cel główny:</a:t>
            </a:r>
          </a:p>
          <a:p>
            <a:pPr>
              <a:lnSpc>
                <a:spcPct val="90000"/>
              </a:lnSpc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Lokalny sojusz na rzecz promowania koncepcji społecznej odpowiedzialności przedsiębiorstw i idei </a:t>
            </a:r>
            <a:r>
              <a:rPr lang="pl-PL" sz="3600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Cele szczegółowe: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Podniesienie wiedzy, świadomości i zwiększenie wymiaru praktycznego w obszarze CSR i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wśród partnerów społecznych i lokalnej społeczności.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Wypracowanie priorytetów dla wdrażania idei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Zaangażowanie partnerów społecznych w rozwój CSR.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Wypracowanie standardów CSR dla mikro- i MSP.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Warmińsko-Mazurskie Centrum CSR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l-PL" sz="1600" b="1" dirty="0" smtClean="0"/>
          </a:p>
          <a:p>
            <a:pPr algn="just">
              <a:buNone/>
            </a:pPr>
            <a:endParaRPr lang="pl-PL" sz="1600" b="1" dirty="0" smtClean="0"/>
          </a:p>
          <a:p>
            <a:pPr algn="just">
              <a:buNone/>
            </a:pPr>
            <a:endParaRPr lang="pl-PL" sz="1600" b="1" dirty="0" smtClean="0"/>
          </a:p>
          <a:p>
            <a:pPr algn="just">
              <a:buNone/>
            </a:pPr>
            <a:endParaRPr lang="pl-PL" sz="1600" b="1" dirty="0" smtClean="0"/>
          </a:p>
          <a:p>
            <a:pPr algn="just"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Idea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POROZUMIENIA NA RZECZ WDRAŻANIA IDEI FLEXICURITY </a:t>
            </a:r>
          </a:p>
          <a:p>
            <a:pPr algn="just">
              <a:buNone/>
            </a:pPr>
            <a:endParaRPr lang="pl-PL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Warmińsko-Mazurskie Centrum CSR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dirty="0" smtClean="0"/>
          </a:p>
          <a:p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Cele tworzenia porozumień: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Dostosowywanie się przedsiębiorstw do warunków konkurencji;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Dostosowywanie się pracowników do dynamicznego rynku pracy;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Elastyczność/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</a:rPr>
              <a:t>zatrudnialność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 po stronie pracowników;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Elastyczność/bezpieczeństwo po stronie przedsiębiorstw;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Flexicurity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efektywniejszy rynek pracy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Warmińsko-Mazurskie Centrum CSR</a:t>
            </a:r>
            <a:endParaRPr lang="pl-PL" sz="4000" dirty="0"/>
          </a:p>
        </p:txBody>
      </p:sp>
      <p:sp>
        <p:nvSpPr>
          <p:cNvPr id="5" name="Text Box 20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Schemat opracowania lokalnych porozumień</a:t>
            </a:r>
            <a:r>
              <a:rPr lang="pl-PL" sz="2000" dirty="0"/>
              <a:t>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68313" y="2420938"/>
            <a:ext cx="7848600" cy="2817812"/>
            <a:chOff x="336" y="960"/>
            <a:chExt cx="4128" cy="183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0" y="960"/>
              <a:ext cx="1152" cy="20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 dirty="0">
                  <a:latin typeface="Times New Roman" pitchFamily="18" charset="0"/>
                </a:rPr>
                <a:t>Komitet sterujący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72" y="1488"/>
              <a:ext cx="1248" cy="20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Komitet techniczny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776" y="1994"/>
              <a:ext cx="528" cy="343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Grupy robocze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6" y="1994"/>
              <a:ext cx="576" cy="343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Grupy robocze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36" y="2592"/>
              <a:ext cx="1992" cy="192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l-PL" sz="1400" b="1">
                  <a:latin typeface="Times New Roman" pitchFamily="18" charset="0"/>
                </a:rPr>
                <a:t>Wykonawcy działania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>
              <a:off x="1296" y="1158"/>
              <a:ext cx="0" cy="330"/>
            </a:xfrm>
            <a:prstGeom prst="straightConnector1">
              <a:avLst/>
            </a:prstGeom>
            <a:noFill/>
            <a:ln w="44450">
              <a:solidFill>
                <a:schemeClr val="accent2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3" name="AutoShape 11"/>
            <p:cNvCxnSpPr>
              <a:cxnSpLocks noChangeShapeType="1"/>
              <a:stCxn id="10" idx="0"/>
              <a:endCxn id="9" idx="0"/>
            </p:cNvCxnSpPr>
            <p:nvPr/>
          </p:nvCxnSpPr>
          <p:spPr bwMode="auto">
            <a:xfrm rot="5400000" flipV="1">
              <a:off x="1331" y="1287"/>
              <a:ext cx="1" cy="1416"/>
            </a:xfrm>
            <a:prstGeom prst="bentConnector3">
              <a:avLst>
                <a:gd name="adj1" fmla="val -14400000"/>
              </a:avLst>
            </a:prstGeom>
            <a:noFill/>
            <a:ln w="25400">
              <a:solidFill>
                <a:schemeClr val="accent2">
                  <a:lumMod val="5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AutoShape 12"/>
            <p:cNvCxnSpPr>
              <a:cxnSpLocks noChangeShapeType="1"/>
              <a:stCxn id="8" idx="2"/>
            </p:cNvCxnSpPr>
            <p:nvPr/>
          </p:nvCxnSpPr>
          <p:spPr bwMode="auto">
            <a:xfrm>
              <a:off x="1296" y="1686"/>
              <a:ext cx="0" cy="138"/>
            </a:xfrm>
            <a:prstGeom prst="straightConnector1">
              <a:avLst/>
            </a:prstGeom>
            <a:noFill/>
            <a:ln w="2540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24" y="2352"/>
              <a:ext cx="0" cy="240"/>
            </a:xfrm>
            <a:prstGeom prst="line">
              <a:avLst/>
            </a:prstGeom>
            <a:noFill/>
            <a:ln w="2540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064" y="2352"/>
              <a:ext cx="0" cy="240"/>
            </a:xfrm>
            <a:prstGeom prst="line">
              <a:avLst/>
            </a:prstGeom>
            <a:noFill/>
            <a:ln w="25400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496" y="960"/>
              <a:ext cx="1968" cy="344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Pilotaż instytucjonalny i polityczny porozumienia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96" y="1488"/>
              <a:ext cx="1968" cy="20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Pilotaż techniczny i koordynacja 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496" y="1994"/>
              <a:ext cx="1968" cy="226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600" b="1">
                  <a:latin typeface="Times New Roman" pitchFamily="18" charset="0"/>
                </a:rPr>
                <a:t>Opracowanie porozumień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544" y="2592"/>
              <a:ext cx="1920" cy="205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>
                  <a:latin typeface="Times New Roman" pitchFamily="18" charset="0"/>
                </a:rPr>
                <a:t>Realizacja i zarządzanie porozumień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Gender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Index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na Warmii i Mazurach</a:t>
            </a:r>
            <a:endParaRPr lang="pl-PL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Finansowanie projektu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Priorytet VIII. Regionalne kadry gospodarki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Działanie 8.1 Rozwój pracowników i przedsiębiorstw w regionie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err="1" smtClean="0">
                <a:solidFill>
                  <a:schemeClr val="accent2">
                    <a:lumMod val="50000"/>
                  </a:schemeClr>
                </a:solidFill>
              </a:rPr>
              <a:t>Poddziałanie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8.1.3 Wzmocnienie lokalnego partnerstwa na rzecz adaptacyjności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Obszar realizacji projektu</a:t>
            </a:r>
            <a:b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Termin realizacji : 1 czerwiec 2009 – 30 lipiec 2010</a:t>
            </a:r>
            <a:b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Kampanie medialne</a:t>
            </a:r>
            <a:b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Szkolenia z Polityki </a:t>
            </a:r>
            <a:r>
              <a:rPr lang="pl-PL" sz="2000" dirty="0" err="1" smtClean="0">
                <a:solidFill>
                  <a:schemeClr val="accent2">
                    <a:lumMod val="50000"/>
                  </a:schemeClr>
                </a:solidFill>
              </a:rPr>
              <a:t>Gender</a:t>
            </a:r>
            <a:endParaRPr lang="pl-PL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l-PL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2688" y="2017713"/>
            <a:ext cx="7205662" cy="349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 główny: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Upowszechnienie wśród pracodawców, pracowników, instytucji samorządowych, organizacji pozarządowych i lokalnej społeczności Warmii i Mazur rezultatów PIW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dot. godzenia życia zawodowego i rodzinnego oraz zarządzania różnorodnością w miejscu pracy. </a:t>
            </a:r>
            <a:endParaRPr kumimoji="0" lang="pl-PL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Cele szczegółowe: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Wypromowanie rezultatów z zakresu polityki </a:t>
            </a:r>
            <a:r>
              <a:rPr kumimoji="0" lang="pl-P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roli kobiety w życiu społeczno-ekonomicznym.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Wyposażenie Promotorów Powiatowych Centrów CSR w wiedzę dot. </a:t>
            </a:r>
            <a:r>
              <a:rPr kumimoji="0" lang="pl-P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Przeszkolenie pracodawców i pracowników z zakresu zarządzania różnorodnością i prawa pracy w obszarze równych szans i niedyskryminacji.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Popularyzowanie nowoczesnego modelu społeczeństwa – godzenie ról zawodowych i rodzinnych.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Nagłośnienie problematyki i sposobów wyrównywania szans kobiet na rynku pracy.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Elementy rezultatów: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>
              <a:buNone/>
            </a:pPr>
            <a:endParaRPr lang="pl-PL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Elastyczne i efektywne formy organizacji pracy.</a:t>
            </a: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Standard Zarządzania Zasobami Ludzkimi.</a:t>
            </a: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Moduły szkoleniowe dla pracodawców i pracowników.</a:t>
            </a: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Metodologia poradnictwa zawodowego </a:t>
            </a:r>
            <a:r>
              <a:rPr lang="pl-PL" b="1" dirty="0" err="1" smtClean="0">
                <a:solidFill>
                  <a:schemeClr val="accent2">
                    <a:lumMod val="50000"/>
                  </a:schemeClr>
                </a:solidFill>
              </a:rPr>
              <a:t>(Fi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C)</a:t>
            </a: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Akcje społeczne: Osiedlowe Grupy Zabawowe, Bank Godzin.</a:t>
            </a:r>
          </a:p>
          <a:p>
            <a:pPr marL="381000" indent="-38100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Kompetencje zawodowe rodziców.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dirty="0" smtClean="0">
                <a:solidFill>
                  <a:schemeClr val="accent2">
                    <a:lumMod val="50000"/>
                  </a:schemeClr>
                </a:solidFill>
              </a:rPr>
              <a:t>Miękkie rezultaty projektu to m.in.: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Wymiana doświadczeń między uczestnikami konferencji nt równości kobiet i mężczyzn w pracy.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pl-PL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Nabycie nowej, zaktualizowanej wiedzy nt Polityki </a:t>
            </a:r>
            <a:r>
              <a:rPr lang="pl-PL" sz="1800" b="1" dirty="0" err="1" smtClean="0">
                <a:solidFill>
                  <a:schemeClr val="accent2">
                    <a:lumMod val="50000"/>
                  </a:schemeClr>
                </a:solidFill>
              </a:rPr>
              <a:t>Gender</a:t>
            </a: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 na bazie rezultatów </a:t>
            </a:r>
            <a:r>
              <a:rPr lang="pl-PL" sz="1800" b="1" dirty="0" err="1" smtClean="0">
                <a:solidFill>
                  <a:schemeClr val="accent2">
                    <a:lumMod val="50000"/>
                  </a:schemeClr>
                </a:solidFill>
              </a:rPr>
              <a:t>Equal</a:t>
            </a: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pl-PL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Wzmocnienie przekazu wiedzy i praktyki dot. Godzenia życia rodzinnego i zawodowego w powiatach W-M.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pl-PL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Zainspirowanie Partnerów Społecznych do rozwijania i wprowadzania w praktykę rozwiązań </a:t>
            </a:r>
            <a:r>
              <a:rPr lang="pl-PL" sz="1800" b="1" dirty="0" err="1" smtClean="0">
                <a:solidFill>
                  <a:schemeClr val="accent2">
                    <a:lumMod val="50000"/>
                  </a:schemeClr>
                </a:solidFill>
              </a:rPr>
              <a:t>genderowych</a:t>
            </a: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18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704" y="762070"/>
            <a:ext cx="8076988" cy="1752554"/>
          </a:xfrm>
        </p:spPr>
        <p:txBody>
          <a:bodyPr/>
          <a:lstStyle/>
          <a:p>
            <a:pPr algn="ctr" eaLnBrk="1" hangingPunct="1"/>
            <a:r>
              <a:rPr lang="pl-PL" altLang="en-US" sz="80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Dziękuję</a:t>
            </a:r>
            <a:endParaRPr lang="ru-RU" altLang="en-US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0100" y="928670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„Bywa, że nowy, wspaniały pomysł całymi latami krąży niewykorzystany po firmie, i to nie dlatego, że nikt nie zdaje sobie sprawy z jego walorów, ale dlatego, że nikt nie podjął się zamiany słów w czyny”</a:t>
            </a:r>
            <a:b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Theodore </a:t>
            </a:r>
            <a:r>
              <a:rPr lang="pl-PL" sz="2400" b="1" dirty="0" err="1" smtClean="0">
                <a:solidFill>
                  <a:schemeClr val="accent2">
                    <a:lumMod val="50000"/>
                  </a:schemeClr>
                </a:solidFill>
              </a:rPr>
              <a:t>Levitt</a:t>
            </a: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 descr="BD049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1"/>
            <a:ext cx="1238232" cy="167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Partnerstwo Wyrównania Szans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24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pl-PL" sz="24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Wspieranie zakładów restrukturyzowanych i ich pracowników </a:t>
            </a:r>
            <a:r>
              <a:rPr lang="pl-PL" sz="2400" b="1" u="sng" dirty="0" smtClean="0">
                <a:solidFill>
                  <a:schemeClr val="accent2">
                    <a:lumMod val="50000"/>
                  </a:schemeClr>
                </a:solidFill>
              </a:rPr>
              <a:t>rezultat projektu</a:t>
            </a:r>
          </a:p>
          <a:p>
            <a:pPr algn="ctr"/>
            <a:endParaRPr lang="pl-PL" sz="24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sz="2400" b="1" i="1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Lokalny system wczesnej identyfikacji problemów powiatowego rynku pracy”</a:t>
            </a: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DSC_5850000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328" y="4572008"/>
            <a:ext cx="1893871" cy="1849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pl-PL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pl-PL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Metoda Szybkiego Reagowania – Wczesna interwencja na rynku pracy</a:t>
            </a:r>
            <a:r>
              <a:rPr lang="pl-PL" b="1" dirty="0" smtClean="0">
                <a:latin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Jej celem jest: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Monitorowanie sytuacji na lokalnym rynku pracy,</a:t>
            </a:r>
          </a:p>
          <a:p>
            <a:pPr>
              <a:lnSpc>
                <a:spcPct val="80000"/>
              </a:lnSpc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Diagnozowanie potrzeb pracodawcy i pracobiorcy zakładów przechodzących zmiany strukturalne,</a:t>
            </a:r>
          </a:p>
          <a:p>
            <a:pPr>
              <a:lnSpc>
                <a:spcPct val="80000"/>
              </a:lnSpc>
              <a:buNone/>
            </a:pPr>
            <a:endParaRPr lang="pl-P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</a:rPr>
              <a:t>Podejmowanie wspólnych działań wspierających, ale i wyprzedzających przewidywane zmiany lub zagrożenia.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Partnerzy Krajowi/Regionalni</a:t>
            </a:r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 Warmińsko-Mazurski NSZZ „Solidarność” –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administrator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projektu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Elbląskie Stowarzyszenie Wspierania Inicjatyw Pozarządowych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Warmińsko-Mazurski Związek Pracodawców Prywatnych</a:t>
            </a:r>
            <a:endParaRPr lang="pl-PL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Starostwo Powiatowe w Olsztyni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 – Konwent powiatów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Międzynarodowe Centrum Partnerstwa „Partners Network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Warmińsko-Mazurski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Zakład Doskonalenia Zawodowego w Olsztyni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</a:t>
            </a:r>
          </a:p>
          <a:p>
            <a:pPr>
              <a:lnSpc>
                <a:spcPct val="90000"/>
              </a:lnSpc>
            </a:pP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Olsztyńska Wyższa Szkoła Informatyki i Zarządzania im. Prof. Tadeusza Kotarbińskiego</a:t>
            </a:r>
          </a:p>
          <a:p>
            <a:pPr>
              <a:buNone/>
            </a:pP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B475-9447-4F1F-A5FD-9B9D31CCF1E9}" type="slidenum">
              <a:rPr lang="pl-PL"/>
              <a:pPr/>
              <a:t>7</a:t>
            </a:fld>
            <a:endParaRPr lang="pl-PL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81000" y="1981200"/>
            <a:ext cx="64770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pl-PL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Projekt był testowany na terenie 5 powiatów województwa: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Bartoszyce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Szczytno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Pisz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Lidzbark Warmiński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pl-PL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Ełk</a:t>
            </a:r>
          </a:p>
        </p:txBody>
      </p:sp>
      <p:pic>
        <p:nvPicPr>
          <p:cNvPr id="79875" name="Picture 3" descr="wima_k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3998913" cy="2489200"/>
          </a:xfrm>
          <a:prstGeom prst="rect">
            <a:avLst/>
          </a:prstGeom>
          <a:noFill/>
        </p:spPr>
      </p:pic>
      <p:pic>
        <p:nvPicPr>
          <p:cNvPr id="79876" name="Picture 4" descr="logo_e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28600"/>
            <a:ext cx="1293812" cy="811213"/>
          </a:xfrm>
          <a:prstGeom prst="rect">
            <a:avLst/>
          </a:prstGeom>
          <a:noFill/>
        </p:spPr>
      </p:pic>
      <p:pic>
        <p:nvPicPr>
          <p:cNvPr id="79877" name="Picture 5" descr="logo_equ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8600"/>
            <a:ext cx="1422400" cy="793750"/>
          </a:xfrm>
          <a:prstGeom prst="rect">
            <a:avLst/>
          </a:prstGeom>
          <a:noFill/>
        </p:spPr>
      </p:pic>
      <p:pic>
        <p:nvPicPr>
          <p:cNvPr id="79878" name="Picture 6" descr="logo Partnerstw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1223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4">
              <a:buFont typeface="Wingdings" pitchFamily="2" charset="2"/>
              <a:buNone/>
            </a:pPr>
            <a:r>
              <a:rPr lang="pl-PL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Lata </a:t>
            </a:r>
            <a:r>
              <a:rPr lang="pl-PL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2004-2008</a:t>
            </a:r>
            <a:endPara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lvl="4">
              <a:buFont typeface="Wingdings" pitchFamily="2" charset="2"/>
              <a:buNone/>
            </a:pPr>
            <a:endParaRPr lang="pl-PL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57422" y="642918"/>
            <a:ext cx="4585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</a:rPr>
              <a:t>Elementy składowe rezultatu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457200" y="1981200"/>
          <a:ext cx="8229600" cy="41148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Rozpoznanie rynku</a:t>
                      </a: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ZSR monitoruje lokalny rynek Identyfikuje zagrożone firmy. Nawiązuje kontakt. Kieruje tam eksperta.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Diagnoza firmy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Ekspert za zgodą właściciela dokonuje wstępnej diagnozy potrzeb firmy.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Reakcja na diagnozę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ZSR i pracodawca -analiza diagnozy. Określają „ścieżki wsparcia”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(instrumenty rynku)</a:t>
                      </a: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Interwencja w firmie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Pracodawca/ ZSR / kierują do stosownej instytucji wystąpienie (organizują interwencję</a:t>
                      </a:r>
                      <a:r>
                        <a:rPr kumimoji="0" lang="pl-PL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w firmie)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43240" y="642918"/>
            <a:ext cx="310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Rezultaty Projektu</a:t>
            </a: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28662" y="2053239"/>
            <a:ext cx="70009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dirty="0" smtClean="0">
                <a:latin typeface="Times New Roman" pitchFamily="18" charset="0"/>
              </a:rPr>
              <a:t>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Przeszkoleni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z Metodologii Szybkiego Reagowania: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pięć powiatowych zespołów, którego członkami są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przedstawiciele: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Instytucji rynku pracy – PUP, MOPS, GOPS, Agencje Pracy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Instytucji szkoleniowych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Związku pracodawców oraz pracobiorców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Organizacje pozarządowe, a także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Przedsiębiorcy, samorządowcy…</a:t>
            </a:r>
          </a:p>
          <a:p>
            <a:pPr marL="342900" indent="-342900">
              <a:lnSpc>
                <a:spcPct val="80000"/>
              </a:lnSpc>
              <a:buFont typeface="+mj-lt"/>
              <a:buAutoNum type="alphaLcParenR"/>
            </a:pPr>
            <a:endParaRPr lang="pl-PL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Łącznie – 86 osób</a:t>
            </a:r>
            <a:endParaRPr lang="pl-PL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868</Words>
  <Application>Microsoft Office PowerPoint</Application>
  <PresentationFormat>Pokaz na ekranie (4:3)</PresentationFormat>
  <Paragraphs>184</Paragraphs>
  <Slides>28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WYMIANA DOBRYCH PRAKTYK W OBSZARZE CSR BRANŻY MASZYNOWEJ Z POLSKI I BUŁGARII</vt:lpstr>
      <vt:lpstr>Slajd 2</vt:lpstr>
      <vt:lpstr>Slajd 3</vt:lpstr>
      <vt:lpstr>Partnerstwo Wyrównania Szans</vt:lpstr>
      <vt:lpstr> Metoda Szybkiego Reagowania – Wczesna interwencja na rynku pracy </vt:lpstr>
      <vt:lpstr>Partnerzy Krajowi/Regionalni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Warmińsko-Mazurskie Centrum CSR</vt:lpstr>
      <vt:lpstr>Warmińsko-Mazurskie Centrum CSR</vt:lpstr>
      <vt:lpstr>Obszar realizacji projektu</vt:lpstr>
      <vt:lpstr>Cele projektu</vt:lpstr>
      <vt:lpstr>Warmińsko-Mazurskie Centrum CSR</vt:lpstr>
      <vt:lpstr>Warmińsko-Mazurskie Centrum CSR</vt:lpstr>
      <vt:lpstr>Warmińsko-Mazurskie Centrum CSR</vt:lpstr>
      <vt:lpstr>Gender Index na Warmii i Mazurach</vt:lpstr>
      <vt:lpstr>Obszar realizacji projektu Termin realizacji : 1 czerwiec 2009 – 30 lipiec 2010 Kampanie medialne Szkolenia z Polityki Gender</vt:lpstr>
      <vt:lpstr>Elementy rezultatów: </vt:lpstr>
      <vt:lpstr>Slajd 27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WYMIANA DOBRYCH PRAKTYK W OBSZARZE CSR BRANŻY MASZYNOWEJ Z POLSKI I BUŁGARII</dc:title>
  <dc:creator>mo</dc:creator>
  <cp:lastModifiedBy>ABC</cp:lastModifiedBy>
  <cp:revision>57</cp:revision>
  <dcterms:created xsi:type="dcterms:W3CDTF">2012-08-02T19:55:02Z</dcterms:created>
  <dcterms:modified xsi:type="dcterms:W3CDTF">2012-09-15T11:16:05Z</dcterms:modified>
</cp:coreProperties>
</file>